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4"/>
  </p:notesMasterIdLst>
  <p:sldIdLst>
    <p:sldId id="277" r:id="rId2"/>
    <p:sldId id="660" r:id="rId3"/>
    <p:sldId id="661" r:id="rId4"/>
    <p:sldId id="612" r:id="rId5"/>
    <p:sldId id="643" r:id="rId6"/>
    <p:sldId id="658" r:id="rId7"/>
    <p:sldId id="642" r:id="rId8"/>
    <p:sldId id="644" r:id="rId9"/>
    <p:sldId id="645" r:id="rId10"/>
    <p:sldId id="646" r:id="rId11"/>
    <p:sldId id="652" r:id="rId12"/>
    <p:sldId id="653" r:id="rId13"/>
    <p:sldId id="647" r:id="rId14"/>
    <p:sldId id="655" r:id="rId15"/>
    <p:sldId id="656" r:id="rId16"/>
    <p:sldId id="659" r:id="rId17"/>
    <p:sldId id="657" r:id="rId18"/>
    <p:sldId id="648" r:id="rId19"/>
    <p:sldId id="649" r:id="rId20"/>
    <p:sldId id="650" r:id="rId21"/>
    <p:sldId id="651" r:id="rId22"/>
    <p:sldId id="2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2254" autoAdjust="0"/>
  </p:normalViewPr>
  <p:slideViewPr>
    <p:cSldViewPr snapToGrid="0">
      <p:cViewPr varScale="1">
        <p:scale>
          <a:sx n="98" d="100"/>
          <a:sy n="98" d="100"/>
        </p:scale>
        <p:origin x="80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59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08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29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7A8A0-7E57-4448-B01C-EFDBF93D0A3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aeggebre@wustl.edu" TargetMode="External"/><Relationship Id="rId2" Type="http://schemas.openxmlformats.org/officeDocument/2006/relationships/hyperlink" Target="https://github.com/WUSTL-ORL/NeuroDO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jasont@wustl.edu" TargetMode="External"/><Relationship Id="rId5" Type="http://schemas.openxmlformats.org/officeDocument/2006/relationships/hyperlink" Target="mailto:ari@wustl.edu" TargetMode="External"/><Relationship Id="rId4" Type="http://schemas.openxmlformats.org/officeDocument/2006/relationships/hyperlink" Target="mailto:espeh@wustl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258" y="3142035"/>
            <a:ext cx="8540835" cy="2336127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Generating a Light Model</a:t>
            </a:r>
          </a:p>
          <a:p>
            <a:r>
              <a:rPr lang="en-US" sz="4000" i="1" dirty="0"/>
              <a:t>E.g., Pad_Adult_96x92.mat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Place the </a:t>
            </a:r>
            <a:r>
              <a:rPr lang="en-US" dirty="0" err="1">
                <a:solidFill>
                  <a:srgbClr val="FF0000"/>
                </a:solidFill>
              </a:rPr>
              <a:t>optodes</a:t>
            </a:r>
            <a:r>
              <a:rPr lang="en-US" dirty="0">
                <a:solidFill>
                  <a:srgbClr val="FF0000"/>
                </a:solidFill>
              </a:rPr>
              <a:t> on the mesh (1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Load in a Pad file for a grid design of interest, here the Adult_96x92 array.</a:t>
            </a:r>
            <a:endParaRPr 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79" y="2068347"/>
            <a:ext cx="3962975" cy="2952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761" y="2068348"/>
            <a:ext cx="3792477" cy="3970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744" y="4019851"/>
            <a:ext cx="4019818" cy="27435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79" y="5171273"/>
            <a:ext cx="3894507" cy="92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98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Place the </a:t>
            </a:r>
            <a:r>
              <a:rPr lang="en-US" dirty="0" err="1">
                <a:solidFill>
                  <a:srgbClr val="FF0000"/>
                </a:solidFill>
              </a:rPr>
              <a:t>optodes</a:t>
            </a:r>
            <a:r>
              <a:rPr lang="en-US" dirty="0">
                <a:solidFill>
                  <a:srgbClr val="FF0000"/>
                </a:solidFill>
              </a:rPr>
              <a:t> on the mesh (2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Adjust array position by hand by altering parameters and re-visualizing mesh and array:</a:t>
            </a:r>
            <a:endParaRPr 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98" y="3982826"/>
            <a:ext cx="3501450" cy="28751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2" y="2792627"/>
            <a:ext cx="3676113" cy="39914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696" y="2792627"/>
            <a:ext cx="4356976" cy="399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49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Place the </a:t>
            </a:r>
            <a:r>
              <a:rPr lang="en-US" dirty="0" err="1">
                <a:solidFill>
                  <a:srgbClr val="FF0000"/>
                </a:solidFill>
              </a:rPr>
              <a:t>optodes</a:t>
            </a:r>
            <a:r>
              <a:rPr lang="en-US" dirty="0">
                <a:solidFill>
                  <a:srgbClr val="FF0000"/>
                </a:solidFill>
              </a:rPr>
              <a:t> on the mesh (3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4.  Relax the grid on the head using the spring energy minimization algorithm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389" y="4328884"/>
            <a:ext cx="3179805" cy="2445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018" y="4504810"/>
            <a:ext cx="2407883" cy="2269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61" y="1728443"/>
            <a:ext cx="2092914" cy="2311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864" y="1722434"/>
            <a:ext cx="2345378" cy="23177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731" y="1722434"/>
            <a:ext cx="2715840" cy="23177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8412" y="4226010"/>
            <a:ext cx="2682047" cy="24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79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Calculate the sensitivity (1 of 3)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8280" y="1150202"/>
            <a:ext cx="8394358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Prepare mesh and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optode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information for NIRFAST</a:t>
            </a:r>
          </a:p>
          <a:p>
            <a:pPr marL="342900" indent="-342900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mesh=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PrepareMeshForNIRFAST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(mesh,[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,'_',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tposNew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(1:Ns,:),...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((Ns+1):end,:),'</a:t>
            </a:r>
            <a:r>
              <a:rPr lang="en-US" sz="1200" b="1" dirty="0">
                <a:latin typeface="Courier New" panose="02070309020205020404" pitchFamily="49" charset="0"/>
              </a:rPr>
              <a:t>render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Visualize cap and mesh to make extra sure you like the placement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148280" y="3280740"/>
            <a:ext cx="83943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m3=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CutMesh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mesh,intersect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(find(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mesh.nodes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(:,3)&gt;0),find(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mesh.nodes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(:,1)&gt;0)));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Ia,Ib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ismember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(m3.nodes,mesh.nodes,'</a:t>
            </a:r>
            <a:r>
              <a:rPr lang="en-US" sz="1200" b="1" dirty="0">
                <a:latin typeface="Courier New" panose="02070309020205020404" pitchFamily="49" charset="0"/>
              </a:rPr>
              <a:t>rows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==0)=[];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m3.region=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mesh.region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(m3,pM);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(1:Ns,:),...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((1+Ns):end,:),'</a:t>
            </a:r>
            <a:r>
              <a:rPr lang="en-US" sz="1200" b="1" dirty="0">
                <a:latin typeface="Courier New" panose="02070309020205020404" pitchFamily="49" charset="0"/>
              </a:rPr>
              <a:t>render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428" y="4129429"/>
            <a:ext cx="2997415" cy="27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96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Calculate the sensitivity (2 of 3)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0042" y="906162"/>
            <a:ext cx="8394358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3. Set parameters for light modeling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en-US" sz="1000" b="1" dirty="0" err="1">
                <a:latin typeface="Courier New" panose="02070309020205020404" pitchFamily="49" charset="0"/>
              </a:rPr>
              <a:t>padname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,'_on_',</a:t>
            </a:r>
            <a:r>
              <a:rPr lang="en-US" sz="1000" b="1" dirty="0" err="1">
                <a:latin typeface="Courier New" panose="02070309020205020404" pitchFamily="49" charset="0"/>
              </a:rPr>
              <a:t>meshname</a:t>
            </a:r>
            <a:r>
              <a:rPr lang="en-US" sz="1000" b="1" dirty="0">
                <a:latin typeface="Courier New" panose="02070309020205020404" pitchFamily="49" charset="0"/>
              </a:rPr>
              <a:t>,’_test’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flags.gridname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flags.meshname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flags.head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='info';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flags.info=infoT1;                  		% Your T1 info file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flags.gthresh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=1e-3;                 		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Voxelation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threshold in G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flags.voxmm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=2;                      		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Voxelation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resolution (mm)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flags.labels.r1='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             			% Regions for optical properties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flags.labels.r2='white';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flags.labels.r3='gray';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flags.labels.r4='bone';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flags.labels.r5='skin';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flags.op.lambda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=[750,850];          		% Wavelengths (nm)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flags.op.mua_skin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=[0.0170,0.0190];  		% Baseline absorption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flags.op.mua_bone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=[0.0116,0.0139];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=[0.0040,0.0040];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flags.op.mua_gray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=[0.0180,0.0192];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flags.op.mua_white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=[0.0167,0.0208];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flags.op.musp_skin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=[0.74,0.64];     		% Baseline reduced scattering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coeff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flags.op.musp_bone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=[0.94,0.84];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=[0.3,0.3];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flags.op.musp_gray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=[0.8359,0.6726];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flags.op.musp_white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=[1.1908,1.0107];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flags.op.n_skin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          		% Index of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refration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flags.op.n_bone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flags.op.n_gray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flags.op.n_white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flags.srcnum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=Ns;                    		% Number of sources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flags.t4=eye(4);		 		% T1/dim to MNI atlas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flags.t4_target='MNI'; 				% string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flags.makeA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=1; 				% if 0, don't make A, just make G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flags.Hz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flags.Hz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flags.tag,'FD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']; end</a:t>
            </a:r>
          </a:p>
        </p:txBody>
      </p:sp>
    </p:spTree>
    <p:extLst>
      <p:ext uri="{BB962C8B-B14F-4D97-AF65-F5344CB8AC3E}">
        <p14:creationId xmlns:p14="http://schemas.microsoft.com/office/powerpoint/2010/main" val="275066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Calculate the sensitivity (3 of 3)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8280" y="1150202"/>
            <a:ext cx="83943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4. Calculate Green’s functions,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voxelate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create sensitivity matrix, adjust bookkeeping.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=tic;[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mesh,flags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size(A)= [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Nwl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Nmeas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Nvox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(['&lt;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took ',num2str(toc(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))])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successful, info like the below should show up in your command window: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31" y="3898791"/>
            <a:ext cx="3945539" cy="282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83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Package Sensitivity Matrix with associated info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8280" y="1150202"/>
            <a:ext cx="8394358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5. Arrange A to have the same measurement list structure as the data: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Nwl,Nmeas,Nvox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]=size(A);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A=reshape(permute(A,[2,1,3]),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Nwl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Nmeas,Nvox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6. Place spatial information about light model in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info.tissue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structure: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info.tissue.dim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=dim;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info.tissue.affine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=flags.t4;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info.tissue.infoT1=infoT1;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info.tissue.affine_target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='MNI';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info.tissue.flags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=flags;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7. To save disk space, remove measurements beyond 5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nearest neighbors: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keep=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info.pairs.NN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&lt;=5;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temp=table;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temp.Src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info.pairs.Src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temp.Det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info.pairs.Det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temp.NN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info.pairs.NN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temp.WL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temp.lambda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info.pairs.lambda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temp.Mod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info.pairs.Mod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temp.r2d=info.pairs.r2d(keep);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temp.r3d=info.pairs.r3d(keep);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=temp;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A=A(keep,:);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save(['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A_',flags.tag,'.mat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'],'A','info','-v7.3')</a:t>
            </a:r>
          </a:p>
        </p:txBody>
      </p:sp>
    </p:spTree>
    <p:extLst>
      <p:ext uri="{BB962C8B-B14F-4D97-AF65-F5344CB8AC3E}">
        <p14:creationId xmlns:p14="http://schemas.microsoft.com/office/powerpoint/2010/main" val="2037930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Validate the sensitivity (1 of 2)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4923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Visualize an example measurement’s sensitivity</a:t>
            </a:r>
          </a:p>
          <a:p>
            <a:endParaRPr lang="en-US" sz="10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aspects of sensitivity profile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t1=affine3d_img(mask,infoT1,dim,eye(4));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put anatomical volume in dim space</a:t>
            </a:r>
          </a:p>
          <a:p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keep=</a:t>
            </a:r>
            <a:r>
              <a:rPr lang="en-US" sz="1200" b="1" dirty="0" err="1">
                <a:latin typeface="Courier New" panose="02070309020205020404" pitchFamily="49" charset="0"/>
              </a:rPr>
              <a:t>info.pairs.WL</a:t>
            </a:r>
            <a:r>
              <a:rPr lang="en-US" sz="1200" b="1" dirty="0">
                <a:latin typeface="Courier New" panose="02070309020205020404" pitchFamily="49" charset="0"/>
              </a:rPr>
              <a:t>==2 &amp; </a:t>
            </a:r>
            <a:r>
              <a:rPr lang="en-US" sz="1200" b="1" dirty="0" err="1">
                <a:latin typeface="Courier New" panose="02070309020205020404" pitchFamily="49" charset="0"/>
              </a:rPr>
              <a:t>info.pairs.Src</a:t>
            </a:r>
            <a:r>
              <a:rPr lang="en-US" sz="1200" b="1" dirty="0">
                <a:latin typeface="Courier New" panose="02070309020205020404" pitchFamily="49" charset="0"/>
              </a:rPr>
              <a:t>==1 &amp; </a:t>
            </a:r>
            <a:r>
              <a:rPr lang="en-US" sz="1200" b="1" dirty="0" err="1">
                <a:latin typeface="Courier New" panose="02070309020205020404" pitchFamily="49" charset="0"/>
              </a:rPr>
              <a:t>info.pairs.Det</a:t>
            </a:r>
            <a:r>
              <a:rPr lang="en-US" sz="1200" b="1" dirty="0">
                <a:latin typeface="Courier New" panose="02070309020205020404" pitchFamily="49" charset="0"/>
              </a:rPr>
              <a:t>==6;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% Single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pair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foo=squeeze(A(keep,:));              			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=Good_Vox2vol(</a:t>
            </a:r>
            <a:r>
              <a:rPr lang="en-US" sz="1200" b="1" dirty="0" err="1">
                <a:latin typeface="Courier New" panose="02070309020205020404" pitchFamily="49" charset="0"/>
              </a:rPr>
              <a:t>foo,dim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./max(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(:));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=log10(1e2.*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);                  	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top 2 orders of magnitude.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pA.PD</a:t>
            </a:r>
            <a:r>
              <a:rPr lang="en-US" sz="1200" b="1" dirty="0">
                <a:latin typeface="Courier New" panose="02070309020205020404" pitchFamily="49" charset="0"/>
              </a:rPr>
              <a:t>=1;pA.Scale=2;pA.Th.P=0;pA.Th.N=-</a:t>
            </a:r>
            <a:r>
              <a:rPr lang="en-US" sz="1200" b="1" dirty="0" err="1">
                <a:latin typeface="Courier New" panose="02070309020205020404" pitchFamily="49" charset="0"/>
              </a:rPr>
              <a:t>pA.Th.P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</a:rPr>
              <a:t>(t1,dim,pA,fooV)</a:t>
            </a:r>
          </a:p>
          <a:p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Sensitivity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19728" y="4071520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NN2: source 1 detector 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06" y="4478705"/>
            <a:ext cx="7701221" cy="232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08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Validate the sensitivity (2 of 2)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49236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Visualize the flat field reconstruction</a:t>
            </a:r>
          </a:p>
          <a:p>
            <a:endParaRPr lang="en-US" sz="10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keep=(</a:t>
            </a:r>
            <a:r>
              <a:rPr lang="en-US" sz="1200" b="1" dirty="0" err="1">
                <a:latin typeface="Courier New" panose="02070309020205020404" pitchFamily="49" charset="0"/>
              </a:rPr>
              <a:t>info.pairs.WL</a:t>
            </a:r>
            <a:r>
              <a:rPr lang="en-US" sz="1200" b="1" dirty="0">
                <a:latin typeface="Courier New" panose="02070309020205020404" pitchFamily="49" charset="0"/>
              </a:rPr>
              <a:t>==2 &amp; info.pairs.r2d&lt;=40);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a=squeeze(A(keep,:));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Tikhonov_invert_Amat</a:t>
            </a:r>
            <a:r>
              <a:rPr lang="en-US" sz="1200" b="1" dirty="0">
                <a:latin typeface="Courier New" panose="02070309020205020404" pitchFamily="49" charset="0"/>
              </a:rPr>
              <a:t>(a,0.01,0.1);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smooth_Amat</a:t>
            </a:r>
            <a:r>
              <a:rPr lang="en-US" sz="1200" b="1" dirty="0">
                <a:latin typeface="Courier New" panose="02070309020205020404" pitchFamily="49" charset="0"/>
              </a:rPr>
              <a:t>(iA,dim,3);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ffr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makeFlatFieldRecon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a,iA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=Good_Vox2vol(</a:t>
            </a:r>
            <a:r>
              <a:rPr lang="en-US" sz="1200" b="1" dirty="0" err="1">
                <a:latin typeface="Courier New" panose="02070309020205020404" pitchFamily="49" charset="0"/>
              </a:rPr>
              <a:t>ffr,dim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./max(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(:));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pA.PD</a:t>
            </a:r>
            <a:r>
              <a:rPr lang="en-US" sz="1200" b="1" dirty="0">
                <a:latin typeface="Courier New" panose="02070309020205020404" pitchFamily="49" charset="0"/>
              </a:rPr>
              <a:t>=1;pA.Scale=1;pA.Th.P=1e-2;pA.Th.N=-</a:t>
            </a:r>
            <a:r>
              <a:rPr lang="en-US" sz="1200" b="1" dirty="0" err="1">
                <a:latin typeface="Courier New" panose="02070309020205020404" pitchFamily="49" charset="0"/>
              </a:rPr>
              <a:t>pA.Th.P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</a:rPr>
              <a:t>(t1,dim,pA,fooV)</a:t>
            </a:r>
          </a:p>
          <a:p>
            <a:endParaRPr lang="en-US" sz="10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Sensitivity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9" y="4074079"/>
            <a:ext cx="8324461" cy="270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62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Appendix: Generating info for Pad file (1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The Pad file for a given grid design contains a structure variable 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>
                <a:solidFill>
                  <a:schemeClr val="tx1"/>
                </a:solidFill>
              </a:rPr>
              <a:t> that contains the spatial and topological information for the array as follows: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Structure containing spatial coordinates for sources and detectors in array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info.optodes.spos2</a:t>
            </a:r>
            <a:r>
              <a:rPr lang="en-US" sz="1200" dirty="0">
                <a:solidFill>
                  <a:schemeClr val="tx1"/>
                </a:solidFill>
              </a:rPr>
              <a:t> – 2D coordinates of each sources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info.optodes.spos3</a:t>
            </a:r>
            <a:r>
              <a:rPr lang="en-US" sz="1200" dirty="0">
                <a:solidFill>
                  <a:schemeClr val="tx1"/>
                </a:solidFill>
              </a:rPr>
              <a:t> – 3D coordinates of each source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info.optodes.dpos2</a:t>
            </a:r>
            <a:r>
              <a:rPr lang="en-US" sz="1200" dirty="0">
                <a:solidFill>
                  <a:schemeClr val="tx1"/>
                </a:solidFill>
              </a:rPr>
              <a:t> – 2D coordinates of each detector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info.optodes.dpos3</a:t>
            </a:r>
            <a:r>
              <a:rPr lang="en-US" sz="1200" dirty="0">
                <a:solidFill>
                  <a:schemeClr val="tx1"/>
                </a:solidFill>
              </a:rPr>
              <a:t> – 3D coordinates of each detector</a:t>
            </a:r>
          </a:p>
          <a:p>
            <a:pPr marL="914400" lvl="2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Table containing topological information for each source-detector measurement pair</a:t>
            </a: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Each row of this table corresponds to a measurement and must be in the same order as the optical data for valid processing</a:t>
            </a: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Generally, full list of sources and detectors is repeated for each wavelength/lambda.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info.pairs.Src</a:t>
            </a:r>
            <a:r>
              <a:rPr lang="en-US" sz="1200" dirty="0">
                <a:solidFill>
                  <a:schemeClr val="tx1"/>
                </a:solidFill>
              </a:rPr>
              <a:t> – source in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info.pairs.Det</a:t>
            </a:r>
            <a:r>
              <a:rPr lang="en-US" sz="1200" dirty="0">
                <a:solidFill>
                  <a:schemeClr val="tx1"/>
                </a:solidFill>
              </a:rPr>
              <a:t> – detector in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info.pairs.NN</a:t>
            </a:r>
            <a:r>
              <a:rPr lang="en-US" sz="1200" dirty="0">
                <a:solidFill>
                  <a:schemeClr val="tx1"/>
                </a:solidFill>
              </a:rPr>
              <a:t> – Nearest Neighbor class in array (e.g., </a:t>
            </a:r>
            <a:r>
              <a:rPr lang="en-US" sz="1200" dirty="0" err="1">
                <a:solidFill>
                  <a:schemeClr val="tx1"/>
                </a:solidFill>
              </a:rPr>
              <a:t>info.pairs.NN</a:t>
            </a:r>
            <a:r>
              <a:rPr lang="en-US" sz="1200" dirty="0">
                <a:solidFill>
                  <a:schemeClr val="tx1"/>
                </a:solidFill>
              </a:rPr>
              <a:t>=1 means this measurement is one of the closest in the grid design)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dirty="0">
                <a:solidFill>
                  <a:schemeClr val="tx1"/>
                </a:solidFill>
              </a:rPr>
              <a:t> – wavelength index of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info.pairs.lambda</a:t>
            </a:r>
            <a:r>
              <a:rPr lang="en-US" sz="1200" dirty="0">
                <a:solidFill>
                  <a:schemeClr val="tx1"/>
                </a:solidFill>
              </a:rPr>
              <a:t> – actual wavelength of measurement (e.g., </a:t>
            </a:r>
            <a:r>
              <a:rPr lang="en-US" sz="1200" dirty="0" err="1">
                <a:solidFill>
                  <a:schemeClr val="tx1"/>
                </a:solidFill>
              </a:rPr>
              <a:t>info.pairs.lambda</a:t>
            </a:r>
            <a:r>
              <a:rPr lang="en-US" sz="1200" dirty="0">
                <a:solidFill>
                  <a:schemeClr val="tx1"/>
                </a:solidFill>
              </a:rPr>
              <a:t>-=750 is a 750 nm measurement)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info.pairs.Mod</a:t>
            </a:r>
            <a:r>
              <a:rPr lang="en-US" sz="1200" dirty="0">
                <a:solidFill>
                  <a:schemeClr val="tx1"/>
                </a:solidFill>
              </a:rPr>
              <a:t> – Modulation type of measurement (e.g., ‘CW’, or, ‘FD’)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info.pairs.r2d</a:t>
            </a:r>
            <a:r>
              <a:rPr lang="en-US" sz="1200" dirty="0">
                <a:solidFill>
                  <a:schemeClr val="tx1"/>
                </a:solidFill>
              </a:rPr>
              <a:t> – 2D source-detector distances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info.pairs.r3d</a:t>
            </a:r>
            <a:r>
              <a:rPr lang="en-US" sz="1200" dirty="0">
                <a:solidFill>
                  <a:schemeClr val="tx1"/>
                </a:solidFill>
              </a:rPr>
              <a:t> – 3D source-detector distances</a:t>
            </a:r>
          </a:p>
          <a:p>
            <a:pPr lvl="2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757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7637958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Any other toolbox used for whatever task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output directory so that you can save files to the desired location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Change your current directory to your output directory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cd(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outputdir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030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Appendix: Generating info for Pad file (2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already have a grid design with 2D and 3D source and detector locations, saved as the following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grid.spos2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grid.spos3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grid.dpos2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grid.dpos3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generate the topology structure for your grid: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=5;       			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Distance separating 'nearest neighbor' groups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Rad=Grid2Radius_180824(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grid,dr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you have the grid and radius set up (as above), the 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structure can be generated with the following: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grid.name='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Your_Grid_Name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params.lambda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=[750,850];    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Wavelengths for your system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params.Mod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='CW';            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Modulation strategy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Generate_Info_from_Grid_Rad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grid,Rad,params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</a:rPr>
              <a:t>Then just save the Pad file for future use:</a:t>
            </a:r>
          </a:p>
          <a:p>
            <a:pPr lvl="1">
              <a:spcBef>
                <a:spcPts val="600"/>
              </a:spcBef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save(['Pad_',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info.optodes.CapName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],'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891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Appendix: Generating info for Pad file (3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instead you are designing a grid from scratch in style of our visual cap: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Ndy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=4;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y-direction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=7;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x-direction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NN1sep=13;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Closest source-detector Separation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=80;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Radius of spherical head model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Make_Sphere_Cap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(Ndy,Ndx,NN1sep,Srad);</a:t>
            </a:r>
          </a:p>
          <a:p>
            <a:pPr lvl="1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described above,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contains information on the positions of the sources and detectors.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 contains information on the topology of the array.</a:t>
            </a:r>
          </a:p>
          <a:p>
            <a:pPr lvl="1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the grid in 2D and 3D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(grid.spos2,grid.dpos2,'norm');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2D positions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(grid.spos3,grid.dpos3,'norm');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3D positions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set parameters, generate </a:t>
            </a: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as on previous slide, and save Pad file for future use.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2" y="1219199"/>
            <a:ext cx="2552349" cy="1188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473" y="3209943"/>
            <a:ext cx="2552349" cy="169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86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41E4768-98C5-4944-ACD8-BE3BF5A72C5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Trebuchet MS" panose="020B0603020202020204" pitchFamily="34" charset="0"/>
              </a:rPr>
              <a:t>That’s It (For Now)</a:t>
            </a:r>
            <a:endParaRPr lang="en-US" dirty="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823A3F-7526-457A-9ABA-B2B033C32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699" y="1690688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Congratulations! You have finished the NeuroDOT Generating a Light Model (PAD Adult 96x92) Tutorial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You are now ready to start the other </a:t>
            </a:r>
            <a:r>
              <a:rPr lang="en-US" sz="2400" dirty="0" err="1">
                <a:latin typeface="Trebuchet MS" panose="020B0603020202020204" pitchFamily="34" charset="0"/>
              </a:rPr>
              <a:t>NeuroDOT</a:t>
            </a:r>
            <a:r>
              <a:rPr lang="en-US" sz="2400" dirty="0">
                <a:latin typeface="Trebuchet MS" panose="020B0603020202020204" pitchFamily="34" charset="0"/>
              </a:rPr>
              <a:t> Tutorials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Recommended order for the tutorials is: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Generating a Light Model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Preprocessing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Image Reconstruction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Full Data Processing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Generating a Light Model PAD Adult 96x92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If you have any questions about the material presented in this tutorial, please consult the WUSTL Optical Radiology Lab (ORL) GitHub page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2"/>
              </a:rPr>
              <a:t>https://github.com/WUSTL-ORL/NeuroDOT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</a:rPr>
              <a:t>  </a:t>
            </a:r>
            <a:r>
              <a:rPr lang="en-US" sz="2400" dirty="0">
                <a:latin typeface="Trebuchet MS" panose="020B0603020202020204" pitchFamily="34" charset="0"/>
              </a:rPr>
              <a:t>in the documentation folder, or contact either: Adam Eggebrecht: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aeggebre@wustl.edu</a:t>
            </a:r>
            <a:r>
              <a:rPr lang="en-US" sz="2400" dirty="0">
                <a:latin typeface="Trebuchet MS" panose="020B0603020202020204" pitchFamily="34" charset="0"/>
              </a:rPr>
              <a:t>, Emma Speh: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espeh@wustl.edu</a:t>
            </a:r>
            <a:r>
              <a:rPr lang="en-US" sz="2400" dirty="0">
                <a:latin typeface="Trebuchet MS" panose="020B0603020202020204" pitchFamily="34" charset="0"/>
              </a:rPr>
              <a:t>, Ari Segel: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ari@wustl.edu</a:t>
            </a:r>
            <a:r>
              <a:rPr lang="en-US" sz="2400" dirty="0">
                <a:latin typeface="Trebuchet MS" panose="020B0603020202020204" pitchFamily="34" charset="0"/>
              </a:rPr>
              <a:t>, or Jason </a:t>
            </a:r>
            <a:r>
              <a:rPr lang="en-US" sz="2400" dirty="0" err="1">
                <a:latin typeface="Trebuchet MS" panose="020B0603020202020204" pitchFamily="34" charset="0"/>
              </a:rPr>
              <a:t>Trobaugh</a:t>
            </a:r>
            <a:r>
              <a:rPr lang="en-US" sz="2400" dirty="0">
                <a:latin typeface="Trebuchet MS" panose="020B0603020202020204" pitchFamily="34" charset="0"/>
              </a:rPr>
              <a:t>: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jasont@wustl.edu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1239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E0816-40C2-4BB1-AB91-7C9064B6C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21" r="21562" b="4216"/>
          <a:stretch/>
        </p:blipFill>
        <p:spPr>
          <a:xfrm>
            <a:off x="181902" y="1097307"/>
            <a:ext cx="10745150" cy="2197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If it isn’t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2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27000" y="1320801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240030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B: modeling of the tissue shape, optical property distribution, and source/detector locations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C: modeling of the light emission, diffusion, and detection through the head</a:t>
            </a:r>
          </a:p>
          <a:p>
            <a:pPr lvl="1"/>
            <a:r>
              <a:rPr lang="en-US" dirty="0"/>
              <a:t>D: preprocessing of the raw source-detector measurements</a:t>
            </a:r>
          </a:p>
          <a:p>
            <a:pPr lvl="1"/>
            <a:r>
              <a:rPr lang="en-US" dirty="0"/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Generating a Light Model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889686"/>
            <a:ext cx="5227594" cy="5890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tutorial will follow the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Script_for_Basic_Head_Modeling_Pad_Adult_96x92.m</a:t>
            </a:r>
            <a:r>
              <a:rPr lang="en-US" dirty="0"/>
              <a:t> </a:t>
            </a:r>
            <a:r>
              <a:rPr lang="en-US" dirty="0" err="1"/>
              <a:t>Matlab</a:t>
            </a:r>
            <a:r>
              <a:rPr lang="en-US" dirty="0"/>
              <a:t> file which can be found in the Documentation/Scripts folder. </a:t>
            </a:r>
          </a:p>
          <a:p>
            <a:r>
              <a:rPr lang="en-US" dirty="0"/>
              <a:t>The tutorial will: 	</a:t>
            </a:r>
          </a:p>
          <a:p>
            <a:pPr lvl="1"/>
            <a:r>
              <a:rPr lang="en-US" dirty="0"/>
              <a:t>Generate a mesh from a segmented volume</a:t>
            </a:r>
          </a:p>
          <a:p>
            <a:pPr lvl="1"/>
            <a:r>
              <a:rPr lang="en-US" dirty="0"/>
              <a:t>Place an array of sources and detectors on the mesh</a:t>
            </a:r>
          </a:p>
          <a:p>
            <a:pPr lvl="1"/>
            <a:r>
              <a:rPr lang="en-US" dirty="0"/>
              <a:t>Set multiple parameters for the model</a:t>
            </a:r>
          </a:p>
          <a:p>
            <a:pPr lvl="1"/>
            <a:r>
              <a:rPr lang="en-US" dirty="0"/>
              <a:t>Calculate the sensitivity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 for this model</a:t>
            </a:r>
          </a:p>
          <a:p>
            <a:r>
              <a:rPr lang="en-US" dirty="0"/>
              <a:t>We will use a segmented volume,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Segmented_MNI152nl_on_MNI111</a:t>
            </a:r>
            <a:r>
              <a:rPr lang="en-US" dirty="0"/>
              <a:t>, found in </a:t>
            </a:r>
            <a:r>
              <a:rPr lang="en-US" dirty="0" err="1"/>
              <a:t>Support_Files</a:t>
            </a:r>
            <a:r>
              <a:rPr lang="en-US" dirty="0"/>
              <a:t>/Atlases, to generate the head model.</a:t>
            </a:r>
          </a:p>
          <a:p>
            <a:r>
              <a:rPr lang="en-US" dirty="0"/>
              <a:t>We will use the visual pad</a:t>
            </a:r>
            <a:r>
              <a:rPr lang="en-US"/>
              <a:t>, </a:t>
            </a:r>
            <a:r>
              <a:rPr lang="en-US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Pad_Adult_96x92.mat</a:t>
            </a:r>
            <a:r>
              <a:rPr lang="en-US" dirty="0"/>
              <a:t>, found in </a:t>
            </a:r>
            <a:r>
              <a:rPr lang="en-US" dirty="0" err="1"/>
              <a:t>Support_Files</a:t>
            </a:r>
            <a:r>
              <a:rPr lang="en-US" dirty="0"/>
              <a:t>/Pad.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8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Generating a Light Model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889686"/>
            <a:ext cx="5436287" cy="5890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is recommended that if this is your first run through the </a:t>
            </a:r>
            <a:r>
              <a:rPr lang="en-US" dirty="0" err="1"/>
              <a:t>NeuroDOT</a:t>
            </a:r>
            <a:r>
              <a:rPr lang="en-US" dirty="0"/>
              <a:t> light modeling routine, you start with the other tutorial, </a:t>
            </a:r>
            <a:r>
              <a:rPr lang="en-US" dirty="0" err="1">
                <a:solidFill>
                  <a:srgbClr val="00B0F0"/>
                </a:solidFill>
              </a:rPr>
              <a:t>NeuroDOT_Tutorial_Generating_a_Light_Model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tutorial runs through the same steps as the other, but with a larger grid of sources and detectors.</a:t>
            </a:r>
          </a:p>
          <a:p>
            <a:endParaRPr lang="en-US" dirty="0"/>
          </a:p>
          <a:p>
            <a:r>
              <a:rPr lang="en-US" dirty="0"/>
              <a:t>Additionally, the other tutorial provides more details on data structures and visualizations.</a:t>
            </a:r>
          </a:p>
          <a:p>
            <a:endParaRPr lang="en-US" dirty="0"/>
          </a:p>
          <a:p>
            <a:r>
              <a:rPr lang="en-US" dirty="0"/>
              <a:t>Generating the 96x92 light model will unlock the ability to visualize the reconstructed language paradigm data contained within the toolbox.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8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>
                <a:solidFill>
                  <a:srgbClr val="FF0000"/>
                </a:solidFill>
              </a:rPr>
              <a:t>NeuroDOT</a:t>
            </a:r>
            <a:r>
              <a:rPr lang="en-US" dirty="0">
                <a:solidFill>
                  <a:srgbClr val="FF0000"/>
                </a:solidFill>
              </a:rPr>
              <a:t> Flowchart for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Light Model Generation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91464" y="2188723"/>
            <a:ext cx="5023104" cy="2937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097122" y="1579650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57517" y="200321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074426" y="23526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254538" y="434856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74660" y="4685417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254538" y="50907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257517" y="27853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074426" y="3125058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256113" y="355778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1073022" y="389748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88129" y="5422090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Sensitivity</a:t>
            </a:r>
          </a:p>
        </p:txBody>
      </p:sp>
    </p:spTree>
    <p:extLst>
      <p:ext uri="{BB962C8B-B14F-4D97-AF65-F5344CB8AC3E}">
        <p14:creationId xmlns:p14="http://schemas.microsoft.com/office/powerpoint/2010/main" val="149772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57665" y="-1649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Load a Segmented volume and visualize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66" y="2512735"/>
            <a:ext cx="7831996" cy="28546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665" y="1412663"/>
            <a:ext cx="9069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[mask,infoT1]=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(['</a:t>
            </a:r>
            <a:r>
              <a:rPr lang="en-US" sz="1200" b="1" dirty="0">
                <a:latin typeface="Courier New" panose="02070309020205020404" pitchFamily="49" charset="0"/>
              </a:rPr>
              <a:t>Segmented_MNI152nl_on_MNI111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'],[],'</a:t>
            </a:r>
            <a:r>
              <a:rPr lang="en-US" sz="1200" b="1" dirty="0">
                <a:latin typeface="Courier New" panose="02070309020205020404" pitchFamily="49" charset="0"/>
              </a:rPr>
              <a:t>4dfp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p.Cmap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200" b="1" dirty="0">
                <a:latin typeface="Courier New" panose="02070309020205020404" pitchFamily="49" charset="0"/>
              </a:rPr>
              <a:t>jet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=5;p.Th.P=0;p.Th.N=-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p.Th.P;p.PD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=1;p.BG=[0,0,0];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(mask,infoT1,p)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 the segmented mask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39415" y="3036640"/>
            <a:ext cx="1762021" cy="1954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5 – Scalp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 – Skull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 – Gray Matter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 – White Matter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 – CSF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0 - Background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979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Generate a mesh and visualize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04836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Parameters for generating your mesh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meshname</a:t>
            </a:r>
            <a:r>
              <a:rPr lang="en-US" sz="1200" b="1" dirty="0">
                <a:latin typeface="Courier New" panose="02070309020205020404" pitchFamily="49" charset="0"/>
              </a:rPr>
              <a:t>=['</a:t>
            </a:r>
            <a:r>
              <a:rPr lang="en-US" sz="1200" b="1" dirty="0" err="1">
                <a:latin typeface="Courier New" panose="02070309020205020404" pitchFamily="49" charset="0"/>
              </a:rPr>
              <a:t>Example_Mesh</a:t>
            </a:r>
            <a:r>
              <a:rPr lang="en-US" sz="1200" b="1" dirty="0">
                <a:latin typeface="Courier New" panose="02070309020205020404" pitchFamily="49" charset="0"/>
              </a:rPr>
              <a:t>'];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Provide a name for your mesh name here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param.facet_distance</a:t>
            </a:r>
            <a:r>
              <a:rPr lang="en-US" sz="1200" b="1" dirty="0">
                <a:latin typeface="Courier New" panose="02070309020205020404" pitchFamily="49" charset="0"/>
              </a:rPr>
              <a:t>=0.75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;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Node position error tolerance at boundary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param.facet_size</a:t>
            </a:r>
            <a:r>
              <a:rPr lang="en-US" sz="1200" b="1" dirty="0">
                <a:latin typeface="Courier New" panose="02070309020205020404" pitchFamily="49" charset="0"/>
              </a:rPr>
              <a:t> =0.75;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boundary element size parameter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param.cell_size</a:t>
            </a:r>
            <a:r>
              <a:rPr lang="en-US" sz="1200" b="1" dirty="0">
                <a:latin typeface="Courier New" panose="02070309020205020404" pitchFamily="49" charset="0"/>
              </a:rPr>
              <a:t>=1.4;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Volume element size parameter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param.info=infoT1;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param.Offset</a:t>
            </a:r>
            <a:r>
              <a:rPr lang="en-US" sz="1200" b="1" dirty="0">
                <a:latin typeface="Courier New" panose="02070309020205020404" pitchFamily="49" charset="0"/>
              </a:rPr>
              <a:t>=[0,0,0];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param.r0=5;        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nodes outside of mask must be set to scalp==5;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param.CheckMeshQuality</a:t>
            </a:r>
            <a:r>
              <a:rPr lang="en-US" sz="1200" b="1" dirty="0">
                <a:latin typeface="Courier New" panose="02070309020205020404" pitchFamily="49" charset="0"/>
              </a:rPr>
              <a:t>=0;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param.Mode</a:t>
            </a:r>
            <a:r>
              <a:rPr lang="en-US" sz="1200" b="1" dirty="0">
                <a:latin typeface="Courier New" panose="02070309020205020404" pitchFamily="49" charset="0"/>
              </a:rPr>
              <a:t>=0;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tic;mesh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NirfastMesh_Region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mask,meshname,param</a:t>
            </a:r>
            <a:r>
              <a:rPr lang="en-US" sz="1200" b="1" dirty="0">
                <a:latin typeface="Courier New" panose="02070309020205020404" pitchFamily="49" charset="0"/>
              </a:rPr>
              <a:t>);toc</a:t>
            </a:r>
          </a:p>
          <a:p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96" y="3483971"/>
            <a:ext cx="3155993" cy="240028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286" y="3486415"/>
            <a:ext cx="3270891" cy="239784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603892" y="5884260"/>
            <a:ext cx="17604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“index space”</a:t>
            </a:r>
          </a:p>
          <a:p>
            <a:r>
              <a:rPr lang="en-US" dirty="0"/>
              <a:t>is non-negative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238320" y="5884259"/>
            <a:ext cx="4046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“coordinate space”</a:t>
            </a:r>
          </a:p>
          <a:p>
            <a:pPr algn="ctr"/>
            <a:r>
              <a:rPr lang="en-US" dirty="0"/>
              <a:t>Usually has zeros in center of volume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621" y="3483971"/>
            <a:ext cx="2679941" cy="240332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859769" y="5884258"/>
            <a:ext cx="152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 view inside</a:t>
            </a:r>
          </a:p>
        </p:txBody>
      </p:sp>
    </p:spTree>
    <p:extLst>
      <p:ext uri="{BB962C8B-B14F-4D97-AF65-F5344CB8AC3E}">
        <p14:creationId xmlns:p14="http://schemas.microsoft.com/office/powerpoint/2010/main" val="96557853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82259</TotalTime>
  <Words>2948</Words>
  <Application>Microsoft Office PowerPoint</Application>
  <PresentationFormat>Widescreen</PresentationFormat>
  <Paragraphs>335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 New</vt:lpstr>
      <vt:lpstr>Trebuchet MS</vt:lpstr>
      <vt:lpstr>Wingdings 3</vt:lpstr>
      <vt:lpstr>Facet</vt:lpstr>
      <vt:lpstr>NeuroDOT</vt:lpstr>
      <vt:lpstr>PowerPoint Presentation</vt:lpstr>
      <vt:lpstr>PowerPoint Presentation</vt:lpstr>
      <vt:lpstr>Diffuse Optical Tomography</vt:lpstr>
      <vt:lpstr>Generating a Light Model</vt:lpstr>
      <vt:lpstr>Generating a Light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Appendix: Generating info for Pad file (1 of 3)</vt:lpstr>
      <vt:lpstr>Appendix: Generating info for Pad file (2 of 3)</vt:lpstr>
      <vt:lpstr>Appendix: Generating info for Pad file (3 of 3)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Emma Speh</cp:lastModifiedBy>
  <cp:revision>1996</cp:revision>
  <dcterms:created xsi:type="dcterms:W3CDTF">2016-10-13T23:27:35Z</dcterms:created>
  <dcterms:modified xsi:type="dcterms:W3CDTF">2024-02-19T17:48:43Z</dcterms:modified>
</cp:coreProperties>
</file>